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  <p:embeddedFont>
      <p:font typeface="Open Sans SemiBold"/>
      <p:regular r:id="rId55"/>
      <p:bold r:id="rId56"/>
      <p:italic r:id="rId57"/>
      <p:boldItalic r:id="rId58"/>
    </p:embeddedFont>
    <p:embeddedFont>
      <p:font typeface="Old Standard TT"/>
      <p:regular r:id="rId59"/>
      <p:bold r:id="rId60"/>
      <p:italic r:id="rId61"/>
    </p:embeddedFont>
    <p:embeddedFont>
      <p:font typeface="Comfortaa"/>
      <p:regular r:id="rId62"/>
      <p:bold r:id="rId63"/>
    </p:embeddedFont>
    <p:embeddedFont>
      <p:font typeface="Open Sans"/>
      <p:regular r:id="rId64"/>
      <p:bold r:id="rId65"/>
      <p:italic r:id="rId66"/>
      <p:boldItalic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Comfortaa-regular.fntdata"/><Relationship Id="rId61" Type="http://schemas.openxmlformats.org/officeDocument/2006/relationships/font" Target="fonts/OldStandardTT-italic.fntdata"/><Relationship Id="rId20" Type="http://schemas.openxmlformats.org/officeDocument/2006/relationships/slide" Target="slides/slide15.xml"/><Relationship Id="rId64" Type="http://schemas.openxmlformats.org/officeDocument/2006/relationships/font" Target="fonts/OpenSans-regular.fntdata"/><Relationship Id="rId63" Type="http://schemas.openxmlformats.org/officeDocument/2006/relationships/font" Target="fonts/Comfortaa-bold.fntdata"/><Relationship Id="rId22" Type="http://schemas.openxmlformats.org/officeDocument/2006/relationships/slide" Target="slides/slide17.xml"/><Relationship Id="rId66" Type="http://schemas.openxmlformats.org/officeDocument/2006/relationships/font" Target="fonts/OpenSans-italic.fntdata"/><Relationship Id="rId21" Type="http://schemas.openxmlformats.org/officeDocument/2006/relationships/slide" Target="slides/slide16.xml"/><Relationship Id="rId65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OpenSans-boldItalic.fntdata"/><Relationship Id="rId60" Type="http://schemas.openxmlformats.org/officeDocument/2006/relationships/font" Target="fonts/OldStandardT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OpenSans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SemiBold-italic.fntdata"/><Relationship Id="rId12" Type="http://schemas.openxmlformats.org/officeDocument/2006/relationships/slide" Target="slides/slide7.xml"/><Relationship Id="rId56" Type="http://schemas.openxmlformats.org/officeDocument/2006/relationships/font" Target="fonts/OpenSansSemiBold-bold.fntdata"/><Relationship Id="rId15" Type="http://schemas.openxmlformats.org/officeDocument/2006/relationships/slide" Target="slides/slide10.xml"/><Relationship Id="rId59" Type="http://schemas.openxmlformats.org/officeDocument/2006/relationships/font" Target="fonts/OldStandardTT-regular.fntdata"/><Relationship Id="rId14" Type="http://schemas.openxmlformats.org/officeDocument/2006/relationships/slide" Target="slides/slide9.xml"/><Relationship Id="rId58" Type="http://schemas.openxmlformats.org/officeDocument/2006/relationships/font" Target="fonts/OpenSans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iencedirect.com/topics/computer-science/sensitive-information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8b04a20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8b04a20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242"/>
              </a:solidFill>
              <a:highlight>
                <a:srgbClr val="F2F2F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9902293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9902293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9aa145d8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9aa145d8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94346da4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94346da4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94346da4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94346da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924e4dc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924e4dc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924e4dc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924e4dc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924e4dcc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924e4dc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924e4dcc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924e4dcc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79de16f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79de16f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94346da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94346da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c924e4dc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c924e4dc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94346da4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c94346da4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9b256f92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c9b256f92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9b256f92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9b256f92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9b256f92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9b256f92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9546aa78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9546aa78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9b256f92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c9b256f92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9b256f9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9b256f9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4346da4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94346da4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79de16f8f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c79de16f8f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860f3a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860f3a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79de16f8f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79de16f8f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79de16f8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79de16f8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c79de16f8f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c79de16f8f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a2d9d6b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a2d9d6b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a2d9d6b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a2d9d6b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ca33cffc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ca33cffc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c796d34e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c796d34e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a33cffc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a33cffc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a33cffc1c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a33cffc1c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a33cffc1c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ca33cffc1c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9aa142a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9aa142a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a33cffc1c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a33cffc1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7a5a7b8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7a5a7b8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c7a5a7b8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c7a5a7b8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7a5a7b83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c7a5a7b83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7a5a7b83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7a5a7b83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7a5a7b8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7a5a7b8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860f3acd2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860f3acd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809de3dd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809de3dd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809de3dd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809de3dd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Social engineering: This technique involves looking for reasoning to gain </a:t>
            </a:r>
            <a:r>
              <a:rPr lang="en" sz="1500">
                <a:solidFill>
                  <a:srgbClr val="0C7DBB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sensitive information</a:t>
            </a:r>
            <a:r>
              <a:rPr lang="en" sz="1500">
                <a:solidFill>
                  <a:srgbClr val="2E2E2E"/>
                </a:solidFill>
              </a:rPr>
              <a:t> or text by stimulating an individual mind or sense of social norms.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•</a:t>
            </a:r>
            <a:endParaRPr sz="1500">
              <a:solidFill>
                <a:srgbClr val="2E2E2E"/>
              </a:solidFill>
            </a:endParaRPr>
          </a:p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Dumpster diving: This technique involves obtaining sensitive information from trash locations.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•</a:t>
            </a:r>
            <a:endParaRPr sz="1500">
              <a:solidFill>
                <a:srgbClr val="2E2E2E"/>
              </a:solidFill>
            </a:endParaRPr>
          </a:p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Usenet tools: This technique depends on gathering data from company websites, gathering information from employees' social networks, or collecting some useful information from business partners.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•</a:t>
            </a:r>
            <a:endParaRPr sz="1500">
              <a:solidFill>
                <a:srgbClr val="2E2E2E"/>
              </a:solidFill>
            </a:endParaRPr>
          </a:p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E2E2E"/>
                </a:solidFill>
              </a:rPr>
              <a:t>Domain name system (DNS) reconnaissance–zone transfer: A DNS server can be a good place for hackers to harvest important information such as an address of a mail server, an address of a web server, operation system information, and even comments.</a:t>
            </a:r>
            <a:endParaRPr sz="1500">
              <a:solidFill>
                <a:srgbClr val="2E2E2E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809de3dd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809de3dd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9902293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9902293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omfortaa"/>
              <a:buNone/>
              <a:defRPr sz="3600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mfortaa"/>
              <a:buNone/>
              <a:defRPr>
                <a:solidFill>
                  <a:schemeClr val="accent2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 sz="36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>
                <a:latin typeface="Comfortaa"/>
                <a:ea typeface="Comfortaa"/>
                <a:cs typeface="Comfortaa"/>
                <a:sym typeface="Comfortaa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●"/>
              <a:defRPr sz="1800">
                <a:latin typeface="Comfortaa"/>
                <a:ea typeface="Comfortaa"/>
                <a:cs typeface="Comfortaa"/>
                <a:sym typeface="Comfortaa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○"/>
              <a:defRPr sz="1800">
                <a:latin typeface="Comfortaa"/>
                <a:ea typeface="Comfortaa"/>
                <a:cs typeface="Comfortaa"/>
                <a:sym typeface="Comfortaa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■"/>
              <a:defRPr sz="1800">
                <a:latin typeface="Comfortaa"/>
                <a:ea typeface="Comfortaa"/>
                <a:cs typeface="Comfortaa"/>
                <a:sym typeface="Comfortaa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Comfortaa"/>
              <a:buNone/>
              <a:defRPr sz="3600"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1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nywebsite/favicon.ic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OjdMzJDmTEY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pF-3S-HTJSg" TargetMode="External"/><Relationship Id="rId4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9O_dp9hcUQgLt93K0DqDuRwRrcYsSNPf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pF-3S-HTJSg" TargetMode="External"/><Relationship Id="rId4" Type="http://schemas.openxmlformats.org/officeDocument/2006/relationships/image" Target="../media/image1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eveloper.mozilla.org/en-US/docs/Web/HTTP/Cookies" TargetMode="External"/><Relationship Id="rId4" Type="http://schemas.openxmlformats.org/officeDocument/2006/relationships/hyperlink" Target="https://developer.mozilla.org/en-US/docs/Web/Security/Types_of_attacks" TargetMode="External"/><Relationship Id="rId5" Type="http://schemas.openxmlformats.org/officeDocument/2006/relationships/hyperlink" Target="https://developer.mozilla.org/en-US/docs/Web/HTTP/CSP" TargetMode="External"/><Relationship Id="rId6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pF-3S-HTJSg" TargetMode="External"/><Relationship Id="rId4" Type="http://schemas.openxmlformats.org/officeDocument/2006/relationships/image" Target="../media/image1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9.jpg"/><Relationship Id="rId9" Type="http://schemas.openxmlformats.org/officeDocument/2006/relationships/image" Target="../media/image2.jpg"/><Relationship Id="rId5" Type="http://schemas.openxmlformats.org/officeDocument/2006/relationships/image" Target="../media/image8.jpg"/><Relationship Id="rId6" Type="http://schemas.openxmlformats.org/officeDocument/2006/relationships/image" Target="../media/image14.jpg"/><Relationship Id="rId7" Type="http://schemas.openxmlformats.org/officeDocument/2006/relationships/image" Target="../media/image9.png"/><Relationship Id="rId8" Type="http://schemas.openxmlformats.org/officeDocument/2006/relationships/hyperlink" Target="http://www.youtube.com/watch?v=ZTVYfoWm5O4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youtube.com/watch?v=pF-3S-HTJSg" TargetMode="External"/><Relationship Id="rId4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F9kjLqZwpKg" TargetMode="External"/><Relationship Id="rId4" Type="http://schemas.openxmlformats.org/officeDocument/2006/relationships/image" Target="../media/image1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K_aOjYB1xW0" TargetMode="External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6m9sHfLHJfw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Diy8kLZhuQI" TargetMode="Externa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25575" y="1893300"/>
            <a:ext cx="89613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 WITH THE GIRL</a:t>
            </a:r>
            <a:r>
              <a:rPr lang="en"/>
              <a:t>SQUAD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Recon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414350" y="1058225"/>
            <a:ext cx="8729700" cy="35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en" sz="7200"/>
              <a:t>IP range / CIDR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MXtoolbox / Domaintoipconverter</a:t>
            </a: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en" sz="7200"/>
              <a:t>Favicon</a:t>
            </a:r>
            <a:r>
              <a:rPr lang="en" sz="7200"/>
              <a:t> hashes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https://anywebsite/favicon</a:t>
            </a:r>
            <a:r>
              <a:rPr lang="en" sz="7200">
                <a:uFill>
                  <a:noFill/>
                </a:uFill>
                <a:hlinkClick r:id="rId3"/>
              </a:rPr>
              <a:t>.ico</a:t>
            </a:r>
            <a:r>
              <a:rPr lang="en" sz="7200"/>
              <a:t> =&gt; </a:t>
            </a:r>
            <a:r>
              <a:rPr lang="en" sz="7200"/>
              <a:t>favicon</a:t>
            </a:r>
            <a:r>
              <a:rPr lang="en" sz="7200"/>
              <a:t> hash =&gt; search shodan.io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Format =&gt; http.favicon.hash: 709737812</a:t>
            </a:r>
            <a:endParaRPr sz="72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❏"/>
            </a:pPr>
            <a:r>
              <a:rPr lang="en" sz="7200"/>
              <a:t>SSL Certificates</a:t>
            </a:r>
            <a:endParaRPr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/>
              <a:t>Any website with an HTTPS web address uses SSL/TLS.</a:t>
            </a:r>
            <a:endParaRPr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5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#recon #shodan#dmsrecord #spf" id="133" name="Google Shape;133;p23" title="Screen Recording 2021 03 19 at 12 04 00 P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38" y="-850550"/>
            <a:ext cx="9009526" cy="6757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 Next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Hosts and </a:t>
            </a:r>
            <a:r>
              <a:rPr lang="en"/>
              <a:t>Subdomain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DNS </a:t>
            </a:r>
            <a:r>
              <a:rPr lang="en"/>
              <a:t>Records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Web Servers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Outbound connections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Information gathering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is a fake hacking video where you can pretend to be a pro Hacker. Hack like they do in Hollywood Movies! &#10;Prank your friends an pretend to be a Hacker. &#10;&#10;---------------------------------------------------------------------------------&#10;Background music in the video provided by&#10;&#10;BassNoize &amp; Raphael Suntec - Diamond &#10;FreeBackgroundMusic&#10;&#10;youtu.be/IV-UGkfWA7U&#10;&#10;Website - www.freebackgroundmusic.co.uk&#10;YouTube - www.youtube.com/freebackgroundmusics&#10;SoundCloud - @freebmusic&#10;Facebook - www.facebook.com/FreeBackgroundMusics&#10;Twitter - twitter.com/FreeBMusic&#10;Google+ - goo.gl/TybZuK&#10;&#10;BassNoize &amp; Raphael Suntec&#10;&#10;► SoundCloud - @bassnoizeofficial&#10;► Facebook - www.facebook.com/bassnoizeofficial/&#10;► YouTube - www.youtube.com/channel/UC7Qjj0BO_qzLN_ztE6frT7w&#10;► Twitter - twitter.com/bass__noize" id="146" name="Google Shape;146;p25" title="Fake Hacking! Fake Virus! Pretend to be a Pro Hacker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0" y="662950"/>
            <a:ext cx="81186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512700" y="2087974"/>
            <a:ext cx="81186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host discovery?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Popular </a:t>
            </a:r>
            <a:r>
              <a:rPr lang="en"/>
              <a:t>scanning tools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Types of ports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Scanning using Nmap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Host Discovery </a:t>
            </a:r>
            <a:endParaRPr sz="3600"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50"/>
              <a:t>Used to reduce the number of hosts in a network</a:t>
            </a:r>
            <a:endParaRPr sz="375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50"/>
              <a:t>Host discovery can be performed in 3 ways -</a:t>
            </a:r>
            <a:endParaRPr sz="3750"/>
          </a:p>
          <a:p>
            <a:pPr indent="-32385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ct val="100000"/>
              <a:buChar char="❏"/>
            </a:pPr>
            <a:r>
              <a:rPr lang="en" sz="3750"/>
              <a:t>Network Scanning</a:t>
            </a:r>
            <a:endParaRPr sz="375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 sz="3750"/>
              <a:t>Port scanning</a:t>
            </a:r>
            <a:endParaRPr sz="375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❏"/>
            </a:pPr>
            <a:r>
              <a:rPr lang="en" sz="3750"/>
              <a:t>Vulnerability Scanning</a:t>
            </a:r>
            <a:endParaRPr sz="3750"/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375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750"/>
              <a:t>Goal is to have a list of targets for the next stage i.e. exploitation  </a:t>
            </a:r>
            <a:endParaRPr sz="375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5325"/>
            <a:ext cx="8520600" cy="453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Types of Ports</a:t>
            </a:r>
            <a:endParaRPr sz="3600"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closed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filtered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unfiltered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open|filtered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closed|filtered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Scanning Using Nmap </a:t>
            </a:r>
            <a:endParaRPr sz="3600"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Different </a:t>
            </a:r>
            <a:r>
              <a:rPr lang="en"/>
              <a:t>options</a:t>
            </a:r>
            <a:r>
              <a:rPr lang="en"/>
              <a:t> of using nmap to find information -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Ping hosts -&gt; nmap -sP &lt;target&gt;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OS version -&gt; nmap -O &lt;target&gt;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Services -&gt; nmap -sV &lt;target&gt;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 title="bandicam 2021-03-22 17-50-05-6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00" y="915975"/>
            <a:ext cx="8205600" cy="40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 txBox="1"/>
          <p:nvPr>
            <p:ph type="title"/>
          </p:nvPr>
        </p:nvSpPr>
        <p:spPr>
          <a:xfrm>
            <a:off x="256500" y="163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Performing Nmap on Kali Linux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500575" y="445025"/>
            <a:ext cx="8231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we learn today 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600600" y="1464200"/>
            <a:ext cx="82317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Introduction to </a:t>
            </a: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Reconnaissance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 few demos to get started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Hosts Discovery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Subdomain Discovery</a:t>
            </a:r>
            <a:endParaRPr>
              <a:solidFill>
                <a:srgbClr val="000000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 Servers &amp; Outbound connections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mfortaa"/>
              <a:buChar char="❏"/>
            </a:pPr>
            <a:r>
              <a:rPr lang="en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Information gathering</a:t>
            </a:r>
            <a:endParaRPr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/>
          </a:p>
          <a:p>
            <a:pPr indent="0" lvl="0" marL="2921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5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prevent Scanning? </a:t>
            </a:r>
            <a:endParaRPr/>
          </a:p>
        </p:txBody>
      </p:sp>
      <p:sp>
        <p:nvSpPr>
          <p:cNvPr id="189" name="Google Shape;189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Keep not in use ports closed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Use firewalls, IDS, IPS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Patch your services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Install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is a fake hacking video where you can pretend to be a pro Hacker. Hack like they do in Hollywood Movies! &#10;Prank your friends an pretend to be a Hacker. &#10;&#10;---------------------------------------------------------------------------------&#10;Background music in the video provided by&#10;&#10;BassNoize &amp; Raphael Suntec - Diamond &#10;FreeBackgroundMusic&#10;&#10;youtu.be/IV-UGkfWA7U&#10;&#10;Website - www.freebackgroundmusic.co.uk&#10;YouTube - www.youtube.com/freebackgroundmusics&#10;SoundCloud - @freebmusic&#10;Facebook - www.facebook.com/FreeBackgroundMusics&#10;Twitter - twitter.com/FreeBMusic&#10;Google+ - goo.gl/TybZuK&#10;&#10;BassNoize &amp; Raphael Suntec&#10;&#10;► SoundCloud - @bassnoizeofficial&#10;► Facebook - www.facebook.com/bassnoizeofficial/&#10;► YouTube - www.youtube.com/channel/UC7Qjj0BO_qzLN_ztE6frT7w&#10;► Twitter - twitter.com/bass__noize" id="196" name="Google Shape;196;p33" title="Fake Hacking! Fake Virus! Pretend to be a Pro Hacker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/>
              <a:t>Host Information: Domains and Subdomains </a:t>
            </a:r>
            <a:endParaRPr b="1" sz="3200"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6288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Domains and subdomains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Subdomain takeover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How to prevent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Introduction</a:t>
            </a: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270750"/>
            <a:ext cx="53202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CISSP Official Study Guide: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Reconnaissance or information gathering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F</a:t>
            </a:r>
            <a:r>
              <a:rPr lang="en"/>
              <a:t>inding weak points 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00" y="952025"/>
            <a:ext cx="2520317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308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Domains and Subdomains</a:t>
            </a:r>
            <a:endParaRPr sz="3600"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058225"/>
            <a:ext cx="54762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"/>
              <a:t>S</a:t>
            </a:r>
            <a:r>
              <a:rPr lang="en"/>
              <a:t>ubdomain?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"/>
              <a:t>Example:</a:t>
            </a:r>
            <a:endParaRPr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rPr lang="en"/>
              <a:t>Assistance with any Google apps: </a:t>
            </a:r>
            <a:r>
              <a:rPr b="1" lang="en">
                <a:solidFill>
                  <a:srgbClr val="4A86E8"/>
                </a:solidFill>
              </a:rPr>
              <a:t>https://support.google.com/</a:t>
            </a:r>
            <a:r>
              <a:rPr b="1" lang="en" u="sng">
                <a:solidFill>
                  <a:srgbClr val="4A86E8"/>
                </a:solidFill>
              </a:rPr>
              <a:t> </a:t>
            </a:r>
            <a:r>
              <a:rPr b="1" lang="en" u="sng">
                <a:solidFill>
                  <a:schemeClr val="hlink"/>
                </a:solidFill>
              </a:rPr>
              <a:t> </a:t>
            </a:r>
            <a:endParaRPr b="1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Discovering subdomains </a:t>
            </a:r>
            <a:endParaRPr b="1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unsecured subdomain</a:t>
            </a:r>
            <a:endParaRPr sz="1260"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000" y="1929450"/>
            <a:ext cx="3365549" cy="29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Tools for Finding Subdomains</a:t>
            </a:r>
            <a:endParaRPr b="1"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</a:t>
            </a:r>
            <a:r>
              <a:rPr lang="en"/>
              <a:t>ools to find the subdomains of any domains: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AMASS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SubBrute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Knock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DNSRecon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DNS Dumpster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Spyse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7775" y="3695125"/>
            <a:ext cx="1371275" cy="129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00"/>
              <a:t>Subdomain</a:t>
            </a:r>
            <a:r>
              <a:rPr b="1" lang="en" sz="3600"/>
              <a:t> Takeover </a:t>
            </a:r>
            <a:endParaRPr b="1" sz="3600"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71600"/>
            <a:ext cx="8520600" cy="37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an attacker gains control over a subdomain of a target domain: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Provisioning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Deprovisioning (removing) a virtual host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Consequences: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read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cookies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/>
              <a:t>set from the main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perform</a:t>
            </a:r>
            <a:r>
              <a:rPr lang="en">
                <a:solidFill>
                  <a:srgbClr val="000000"/>
                </a:solidFill>
              </a:rPr>
              <a:t>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cross-site scripting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❏"/>
            </a:pPr>
            <a:r>
              <a:rPr lang="en">
                <a:solidFill>
                  <a:srgbClr val="000000"/>
                </a:solidFill>
              </a:rPr>
              <a:t>circumvent </a:t>
            </a: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content security policies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9300" y="3657500"/>
            <a:ext cx="1916300" cy="12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How to Prevent?</a:t>
            </a:r>
            <a:endParaRPr b="1" sz="3600"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Start provisioning by claiming the virtual host              create DNS records last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Start deprovisioning by removing DNS records first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Create an inventory of all of your organization’s domains and their hosting providers, and update it as things change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Put pressure on hosting vendors to close gap</a:t>
            </a:r>
            <a:r>
              <a:rPr lang="en"/>
              <a:t>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Ask how they verify that someone claiming a virtual host</a:t>
            </a:r>
            <a:endParaRPr/>
          </a:p>
        </p:txBody>
      </p:sp>
      <p:sp>
        <p:nvSpPr>
          <p:cNvPr id="237" name="Google Shape;237;p39"/>
          <p:cNvSpPr/>
          <p:nvPr/>
        </p:nvSpPr>
        <p:spPr>
          <a:xfrm>
            <a:off x="6511875" y="1301375"/>
            <a:ext cx="557700" cy="235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is a fake hacking video where you can pretend to be a pro Hacker. Hack like they do in Hollywood Movies! &#10;Prank your friends an pretend to be a Hacker. &#10;&#10;---------------------------------------------------------------------------------&#10;Background music in the video provided by&#10;&#10;BassNoize &amp; Raphael Suntec - Diamond &#10;FreeBackgroundMusic&#10;&#10;youtu.be/IV-UGkfWA7U&#10;&#10;Website - www.freebackgroundmusic.co.uk&#10;YouTube - www.youtube.com/freebackgroundmusics&#10;SoundCloud - @freebmusic&#10;Facebook - www.facebook.com/FreeBackgroundMusics&#10;Twitter - twitter.com/FreeBMusic&#10;Google+ - goo.gl/TybZuK&#10;&#10;BassNoize &amp; Raphael Suntec&#10;&#10;► SoundCloud - @bassnoizeofficial&#10;► Facebook - www.facebook.com/bassnoizeofficial/&#10;► YouTube - www.youtube.com/channel/UC7Qjj0BO_qzLN_ztE6frT7w&#10;► Twitter - twitter.com/bass__noize" id="244" name="Google Shape;244;p40" title="Fake Hacking! Fake Virus! Pretend to be a Pro Hacker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ctrTitle"/>
          </p:nvPr>
        </p:nvSpPr>
        <p:spPr>
          <a:xfrm>
            <a:off x="512700" y="818950"/>
            <a:ext cx="81186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50" name="Google Shape;250;p41"/>
          <p:cNvSpPr txBox="1"/>
          <p:nvPr>
            <p:ph idx="1" type="subTitle"/>
          </p:nvPr>
        </p:nvSpPr>
        <p:spPr>
          <a:xfrm>
            <a:off x="512700" y="2087974"/>
            <a:ext cx="81186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Web Servers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Vhosts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SSRF (Server Side Request Forgery)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Pingbacks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10845" l="12329" r="4923" t="3822"/>
          <a:stretch/>
        </p:blipFill>
        <p:spPr>
          <a:xfrm>
            <a:off x="366875" y="2102325"/>
            <a:ext cx="1481050" cy="15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90650" y="3620850"/>
            <a:ext cx="1666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MRIGAKSHI GOEL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Application Security Analyst - Bugcrowd</a:t>
            </a:r>
            <a:endParaRPr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5878" y="2102325"/>
            <a:ext cx="1402197" cy="15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23763" y="3647850"/>
            <a:ext cx="16668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SARGUN WALIA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Malware Research Analyst Co-Op </a:t>
            </a:r>
            <a:endParaRPr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NOKIA</a:t>
            </a:r>
            <a:endParaRPr sz="11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5">
            <a:alphaModFix/>
          </a:blip>
          <a:srcRect b="0" l="9706" r="0" t="0"/>
          <a:stretch/>
        </p:blipFill>
        <p:spPr>
          <a:xfrm>
            <a:off x="5343175" y="2102325"/>
            <a:ext cx="1552925" cy="156330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365125" y="3625675"/>
            <a:ext cx="1481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MANJOT KAUR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Cybersecurity researcher / enthusiast</a:t>
            </a:r>
            <a:r>
              <a:rPr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6">
            <a:alphaModFix/>
          </a:blip>
          <a:srcRect b="16638" l="16520" r="17529" t="0"/>
          <a:stretch/>
        </p:blipFill>
        <p:spPr>
          <a:xfrm>
            <a:off x="7128450" y="2102325"/>
            <a:ext cx="1336900" cy="152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924825" y="3647850"/>
            <a:ext cx="1755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SAVREEN KAUR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Security Analyst - Canadian Natural Resources Limited</a:t>
            </a: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1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1025" y="2102325"/>
            <a:ext cx="1481049" cy="152722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3417600" y="3665625"/>
            <a:ext cx="2001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MARYAM NOURAFKAN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Cybersecurity researche</a:t>
            </a:r>
            <a:r>
              <a:rPr lang="en" sz="11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endParaRPr sz="11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Hello guys pls watch it&#10;This is the best song of hacker&#10;Also please do Subscribe to our second Channel Its for Gaming only. 💖🥰 here is the link : https://www.youtube.com/channel/UCk8SLypNdhq-9KvyEe6rMog&#10;Donate me on paytm,gpay,phonepay, mobile no:-9432724800" id="80" name="Google Shape;80;p15" title="Hacker song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75675" y="-717800"/>
            <a:ext cx="10921075" cy="282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449400" y="1233800"/>
            <a:ext cx="8702400" cy="3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Web Servers: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Destination of traffic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Run multiple web servers on it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Reconnaissance :</a:t>
            </a:r>
            <a:endParaRPr sz="32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Includes finding something that can help to exploit 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web servers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6" name="Google Shape;256;p42"/>
          <p:cNvSpPr txBox="1"/>
          <p:nvPr>
            <p:ph idx="4294967295" type="title"/>
          </p:nvPr>
        </p:nvSpPr>
        <p:spPr>
          <a:xfrm>
            <a:off x="0" y="312275"/>
            <a:ext cx="8231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Servers &amp; Recon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/>
        </p:nvSpPr>
        <p:spPr>
          <a:xfrm>
            <a:off x="308875" y="1020200"/>
            <a:ext cx="851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2" name="Google Shape;262;p43"/>
          <p:cNvSpPr txBox="1"/>
          <p:nvPr/>
        </p:nvSpPr>
        <p:spPr>
          <a:xfrm>
            <a:off x="349175" y="1120225"/>
            <a:ext cx="8474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Vhosts​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Domain names hosting on a single web server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shared resources such as memory​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Why is it important to test vhosts:​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One vulnerable website can affect whole web server​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Compromised website can connect to back-end system​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Confidential data can be stolen​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Website could be defaced to defame company or an organization​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Attacker could get access of other websites on the same server ​</a:t>
            </a:r>
            <a:endParaRPr sz="1800">
              <a:solidFill>
                <a:srgbClr val="444444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3" name="Google Shape;263;p43"/>
          <p:cNvSpPr txBox="1"/>
          <p:nvPr>
            <p:ph idx="4294967295" type="title"/>
          </p:nvPr>
        </p:nvSpPr>
        <p:spPr>
          <a:xfrm>
            <a:off x="500575" y="445025"/>
            <a:ext cx="82317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Host &amp; Testing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341700" y="214800"/>
            <a:ext cx="846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9" name="Google Shape;269;p44"/>
          <p:cNvSpPr txBox="1"/>
          <p:nvPr/>
        </p:nvSpPr>
        <p:spPr>
          <a:xfrm>
            <a:off x="316800" y="1620525"/>
            <a:ext cx="8406900" cy="22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Exploiting the functionality of a server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Sending manipulated requests to the server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Tampering the data on server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Making the code running on server to send confidential data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381000" y="838200"/>
            <a:ext cx="8278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Server Side Request Forgery: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/>
          <p:nvPr/>
        </p:nvSpPr>
        <p:spPr>
          <a:xfrm>
            <a:off x="67150" y="191800"/>
            <a:ext cx="2014500" cy="13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5"/>
          <p:cNvSpPr txBox="1"/>
          <p:nvPr/>
        </p:nvSpPr>
        <p:spPr>
          <a:xfrm>
            <a:off x="208200" y="577450"/>
            <a:ext cx="200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Comfortaa"/>
                <a:ea typeface="Comfortaa"/>
                <a:cs typeface="Comfortaa"/>
                <a:sym typeface="Comfortaa"/>
              </a:rPr>
              <a:t>Attacker</a:t>
            </a:r>
            <a:endParaRPr b="1" sz="2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3417050" y="3684350"/>
            <a:ext cx="2014500" cy="13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/>
          <p:nvPr/>
        </p:nvSpPr>
        <p:spPr>
          <a:xfrm>
            <a:off x="7019525" y="111250"/>
            <a:ext cx="2014500" cy="13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/>
        </p:nvSpPr>
        <p:spPr>
          <a:xfrm>
            <a:off x="3558825" y="3881125"/>
            <a:ext cx="174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Vulnerable application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7153925" y="267250"/>
            <a:ext cx="174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Targeted</a:t>
            </a:r>
            <a:r>
              <a:rPr b="1" lang="en" sz="2000">
                <a:latin typeface="Comfortaa"/>
                <a:ea typeface="Comfortaa"/>
                <a:cs typeface="Comfortaa"/>
                <a:sym typeface="Comfortaa"/>
              </a:rPr>
              <a:t> application</a:t>
            </a:r>
            <a:endParaRPr b="1" sz="20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81" name="Google Shape;281;p45"/>
          <p:cNvCxnSpPr/>
          <p:nvPr/>
        </p:nvCxnSpPr>
        <p:spPr>
          <a:xfrm>
            <a:off x="2108425" y="1571250"/>
            <a:ext cx="1324200" cy="211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45"/>
          <p:cNvCxnSpPr/>
          <p:nvPr/>
        </p:nvCxnSpPr>
        <p:spPr>
          <a:xfrm flipH="1" rot="10800000">
            <a:off x="5438950" y="1490750"/>
            <a:ext cx="1544400" cy="22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45"/>
          <p:cNvCxnSpPr/>
          <p:nvPr/>
        </p:nvCxnSpPr>
        <p:spPr>
          <a:xfrm rot="10800000">
            <a:off x="1423525" y="1571375"/>
            <a:ext cx="2001000" cy="30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4" name="Google Shape;284;p45"/>
          <p:cNvCxnSpPr/>
          <p:nvPr/>
        </p:nvCxnSpPr>
        <p:spPr>
          <a:xfrm flipH="1">
            <a:off x="5506025" y="1477250"/>
            <a:ext cx="2242800" cy="31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45"/>
          <p:cNvSpPr txBox="1"/>
          <p:nvPr/>
        </p:nvSpPr>
        <p:spPr>
          <a:xfrm rot="3445116">
            <a:off x="1445944" y="2450008"/>
            <a:ext cx="2846811" cy="615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Sending manipulated request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 rot="-3265408">
            <a:off x="5078498" y="2117953"/>
            <a:ext cx="2365803" cy="4001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Send Request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 rot="-3229355">
            <a:off x="5088029" y="2863097"/>
            <a:ext cx="3579441" cy="61570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Response include payload included into request to vulnerable target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8" name="Google Shape;288;p45"/>
          <p:cNvSpPr txBox="1"/>
          <p:nvPr/>
        </p:nvSpPr>
        <p:spPr>
          <a:xfrm rot="3456884">
            <a:off x="443557" y="2959611"/>
            <a:ext cx="3621107" cy="5541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mfortaa"/>
                <a:ea typeface="Comfortaa"/>
                <a:cs typeface="Comfortaa"/>
                <a:sym typeface="Comfortaa"/>
              </a:rPr>
              <a:t>Response include response from targeted application</a:t>
            </a:r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/>
        </p:nvSpPr>
        <p:spPr>
          <a:xfrm>
            <a:off x="228300" y="1375675"/>
            <a:ext cx="86487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Linkback method when a user link to an author’s document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Helps to keep track who is linking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Some software has this 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facility  unturned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compromising Pingbacks: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Guess hosts inside the internal network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Char char="❏"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Port scan inside the network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94" name="Google Shape;294;p46"/>
          <p:cNvSpPr txBox="1"/>
          <p:nvPr/>
        </p:nvSpPr>
        <p:spPr>
          <a:xfrm>
            <a:off x="381000" y="4572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Pingbacks:</a:t>
            </a:r>
            <a:endParaRPr sz="36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is is a fake hacking video where you can pretend to be a pro Hacker. Hack like they do in Hollywood Movies! &#10;Prank your friends an pretend to be a Hacker. &#10;&#10;---------------------------------------------------------------------------------&#10;Background music in the video provided by&#10;&#10;BassNoize &amp; Raphael Suntec - Diamond &#10;FreeBackgroundMusic&#10;&#10;youtu.be/IV-UGkfWA7U&#10;&#10;Website - www.freebackgroundmusic.co.uk&#10;YouTube - www.youtube.com/freebackgroundmusics&#10;SoundCloud - @freebmusic&#10;Facebook - www.facebook.com/FreeBackgroundMusics&#10;Twitter - twitter.com/FreeBMusic&#10;Google+ - goo.gl/TybZuK&#10;&#10;BassNoize &amp; Raphael Suntec&#10;&#10;► SoundCloud - @bassnoizeofficial&#10;► Facebook - www.facebook.com/bassnoizeofficial/&#10;► YouTube - www.youtube.com/channel/UC7Qjj0BO_qzLN_ztE6frT7w&#10;► Twitter - twitter.com/bass__noize" id="301" name="Google Shape;301;p47" title="Fake Hacking! Fake Virus! Pretend to be a Pro Hacker!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725" y="0"/>
            <a:ext cx="93868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9"/>
          <p:cNvSpPr txBox="1"/>
          <p:nvPr/>
        </p:nvSpPr>
        <p:spPr>
          <a:xfrm>
            <a:off x="0" y="0"/>
            <a:ext cx="9144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     </a:t>
            </a:r>
            <a:r>
              <a:rPr lang="en" sz="3600">
                <a:latin typeface="Comfortaa"/>
                <a:ea typeface="Comfortaa"/>
                <a:cs typeface="Comfortaa"/>
                <a:sym typeface="Comfortaa"/>
              </a:rPr>
              <a:t>Types of Information  Disclosure</a:t>
            </a:r>
            <a:endParaRPr b="1" sz="3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Source Code Disclosure via backup files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73" y="1347825"/>
            <a:ext cx="6656276" cy="357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220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08068"/>
            <a:ext cx="8839198" cy="24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ctrTitle"/>
          </p:nvPr>
        </p:nvSpPr>
        <p:spPr>
          <a:xfrm>
            <a:off x="512700" y="818950"/>
            <a:ext cx="8118600" cy="9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12700" y="2087974"/>
            <a:ext cx="8118600" cy="25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Recon </a:t>
            </a:r>
            <a:r>
              <a:rPr lang="en"/>
              <a:t>-</a:t>
            </a:r>
            <a:r>
              <a:rPr lang="en"/>
              <a:t>first Step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How I Start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Common Recon Techniques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"/>
              <a:t>Basic Recon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/>
        </p:nvSpPr>
        <p:spPr>
          <a:xfrm>
            <a:off x="0" y="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rgbClr val="3E3E3E"/>
                </a:solidFill>
                <a:highlight>
                  <a:schemeClr val="lt1"/>
                </a:highlight>
              </a:rPr>
              <a:t>Information disclosure in error messages</a:t>
            </a:r>
            <a:endParaRPr sz="1800">
              <a:solidFill>
                <a:srgbClr val="3E3E3E"/>
              </a:solidFill>
              <a:highlight>
                <a:schemeClr val="lt1"/>
              </a:highlight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 rotWithShape="1">
          <a:blip r:embed="rId3">
            <a:alphaModFix/>
          </a:blip>
          <a:srcRect b="0" l="0" r="0" t="25876"/>
          <a:stretch/>
        </p:blipFill>
        <p:spPr>
          <a:xfrm>
            <a:off x="1478775" y="685825"/>
            <a:ext cx="6279350" cy="412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64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295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490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/>
        </p:nvSpPr>
        <p:spPr>
          <a:xfrm>
            <a:off x="0" y="0"/>
            <a:ext cx="9065400" cy="54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Authentication bypass via Information disclosure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Information disclosure in version control history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Information disclosure on debug page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Mitigation:</a:t>
            </a:r>
            <a:endParaRPr sz="1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Web server should not send out response headers or background information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Services running on open ports don’t reveal information about builds and versions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Proper access controls and authorizations are in place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/>
        </p:nvSpPr>
        <p:spPr>
          <a:xfrm>
            <a:off x="0" y="0"/>
            <a:ext cx="9144000" cy="30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Takeaways</a:t>
            </a:r>
            <a:endParaRPr sz="3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Recon is similar to meeting someone new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Host discovery is one of the very first steps in Recon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fortaa"/>
              <a:buChar char="❏"/>
            </a:pPr>
            <a:r>
              <a:rPr lang="en" sz="1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Websites/Applications can reveal a lot of information unintentionally</a:t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In this animated film, an innocent greeting between two people is quickly transformed into a tangled struggle, illustrating the twists and turns of a love affair. Relationships are visceral attachments, often leading to one dominating and consuming the other, then moving on easily and heartlessly. This film is autobiographical, a visual metaphor of an experience I had in my youth with one of my first girlfriends, perhaps the first love of my life. We learn a lot from experiences like this. I hope you enjoy my animated short &quot;Handshake&quot;!!&#10;&#10;Best Animation, 2004 Northampton Film Festival.&#10;Best Animation, 2005 Savannah Film Festival.&#10;Best Animation, 2005 Temecula Valley International Film and Music Festival.&#10;Best Animation, 2005 Myrtle Beach Film Festival.&#10;Best Animation, 2005 Golden Film Festival.&#10;Best Animation, 2005 Spindletop Film Fesitval.&#10;Best Animation, 2005 Long Island Film Expo.&#10;Best Animation, 2005 Black Point Film Festival..&#10;Best Animation, 2006 Garden State Film Festival.&#10;1st Place, 2005 ASIFA-East (Association Internationale du Film d'Animation)&#10;Pulcinella Award Nomination, Cartoons on the Bay 2005, Italy.&#10;Honorable Mention, Tribeca Underground Film Festival, 2005.&#10;Honorable Mention, Smogdance International Film Festival, 2006.&#10;Honorable Mention, 2005 ASIFA-San Francisco(Association Internationale du Film d'Animation)&#10;Finalist, 2006 Nicktoons Film Festival." id="93" name="Google Shape;93;p17" title="&quot;HANDSHAKE&quot; Conjoining leads to consumption. Animation by Patrick Smith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3400" y="-470650"/>
            <a:ext cx="9896425" cy="580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Reconnaissance is the first step a Hacker/Pentester/Bug-bounty hunter will take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488650"/>
            <a:ext cx="8520600" cy="30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Job advertisements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Search engines like google, bing and yahoo 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LinkedIn Facebook Twitter and the like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Whois search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Crunchbase for acquisitions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800"/>
              <a:buFont typeface="Arial"/>
              <a:buChar char="❏"/>
            </a:pPr>
            <a:r>
              <a:rPr lang="en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Wayback searches old urls</a:t>
            </a:r>
            <a:endParaRPr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92100" rtl="0" algn="l">
              <a:lnSpc>
                <a:spcPct val="150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 sz="15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Whois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215900" rtl="0" algn="l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5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whois records #recon" id="106" name="Google Shape;106;p19" title="Screen Recording 2021 03 17 at 12 09 47 A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157112"/>
            <a:ext cx="9144000" cy="6857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Recon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Some recon #recon" id="113" name="Google Shape;113;p20" title="Screen Recording 2021 03 17 at 12 28 28 A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-756650"/>
            <a:ext cx="9098326" cy="68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Gobuster #recon" id="120" name="Google Shape;120;p21" title="Screen Recording 2021 03 17 at 10 06 36 PM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74025"/>
            <a:ext cx="8998325" cy="67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